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58" r:id="rId4"/>
    <p:sldId id="265" r:id="rId5"/>
    <p:sldId id="260" r:id="rId6"/>
    <p:sldId id="266" r:id="rId7"/>
    <p:sldId id="269" r:id="rId8"/>
    <p:sldId id="270" r:id="rId9"/>
    <p:sldId id="267" r:id="rId10"/>
    <p:sldId id="272" r:id="rId11"/>
    <p:sldId id="271" r:id="rId12"/>
    <p:sldId id="256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26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64B97-7547-224B-A35A-DBF4D0DD4365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75D9-6418-F14A-A13A-32273D40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7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ATVI acquisition brings 6 stellar franchise ripe for movie 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Consider combining top genres to maximize 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75D9-6418-F14A-A13A-32273D406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1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0b750f5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0b750f5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1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0b750f57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0b750f57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941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0b750f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0b750f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0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0b750f57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0b750f57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2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791-87C8-E64B-BEB8-6D2EF812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92CA8-EA85-DE49-8378-910645A5B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0754-70C5-3C4F-9750-E9B3AB46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8F05-8BF2-3A42-A385-ADD4C2C1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3C92-C385-5C4C-A761-03123D30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0B28-3F4F-644E-A2DF-F98919DF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FC92C-4E2B-C346-9547-CEFF76662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91E2-3322-0F44-B8D3-FC713544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81990-E5A3-9E4E-8581-E73306B1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1941-1FEA-3C47-AD5E-2C1A4240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9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A4346-C737-3C4E-B142-00832CF37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CA61D-5938-0E49-8083-FBE9A6DB2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F5BA-B4DE-F146-AEEC-6B8B0753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F1C9-B77A-4D45-87D5-72EC3F04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2180-37A9-AA42-872D-29BF77C3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1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491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9D53-29E9-F94A-9209-A618956A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4C3C2-FABE-6B4A-A34E-1A7331E3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EF05-0E69-B343-8FBD-403FCBEA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FEE9-9454-2E4B-8B9D-0F973FEB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AD4CC-44F0-AB40-9E71-4B0D9F7F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EF6-37F1-F240-9298-7165BC9E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D279-21DF-9948-B469-228FE1A5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25BF-C737-0B45-AD49-1AD5F0D0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0AC3-BD52-924D-8241-0A3DFDA7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539B-B9C3-A946-9BD2-3D1C7762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9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E17A-0567-AE44-AA66-E4C8EF0F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28D-7585-2746-9637-CD33488D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76885-277B-6841-ACA2-DC009CAEA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4E0C0-C875-0C40-B602-707E3122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30EAF-A14D-7A47-BC18-85501A3F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B4839-78E1-FF42-9C58-A0036794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8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046B-68AC-764B-A25B-6CB75443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3E589-7D7D-1641-B4C7-714E02F3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7DD98-4E74-AD42-A914-3516E675D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DFECD-51BB-854A-B6C8-0C20E4ABB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7ED24-35E2-0142-BF22-92AC7A263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411C2-8A91-CF4A-AAC7-EE1F965F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9647E-908B-E445-B749-78C9B634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791D9-09DF-5E42-A122-7F2F11C8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9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04A8-B8AC-7942-A0DE-5714C27B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A6577-B4E6-F948-BE67-7E94E3E2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C01-19A7-E748-A3F9-74DB2FBF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65523-9878-4649-85E8-3CCFD982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220A7-E7E7-C04E-B75D-F51AE738C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5CDA2-C35D-A949-95E5-1152D342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5F42D-AB9D-A742-B52F-FEF9846E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A8A3-5771-B149-B16E-EE29C9BC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1BC09-8E3F-CF4E-BC52-4BB7296C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2F3F-BF63-F543-9802-87B571578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8B4BB-CFA6-9F43-9871-04FF4D2C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EC645-37A4-5441-A0E9-9539E72B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F4A82-4482-9642-A7DB-05A5568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09E1-BBF5-054A-BCCB-BFA56101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97C1F-82C8-A14D-99BB-B221182EC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5ED4E-4F2C-1645-AF14-75DBB5BD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E732B-C50A-8942-B76F-EB2F0E0E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47382-4B0E-5341-AC6A-6E3947D1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EEB64-EE3F-CD42-BF33-80780210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4104D-3918-D74B-BF95-A2777225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9202-4F76-7E43-825C-DC9EDC53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0EF3-DFEC-904D-9D1B-320C8265D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00F1E-F3C6-4E49-9A36-16D0EEF1BC4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46CE5-8BCB-8647-9BD1-E2E73A62E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03A9-4757-3443-9C05-9BC912FDA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B8C6-2554-E34C-AA92-71329A7F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Microsoft Makes a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</a:t>
            </a: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A3C9-BB48-4F4D-87D5-3E42B3326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712" y="1150938"/>
            <a:ext cx="9934575" cy="2387600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BEED-3D19-0048-B067-FDE5C420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68605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Richard Hinds</a:t>
            </a:r>
          </a:p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Will Norton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CCA-A973-764D-9717-F9CC4EF10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0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9CC3-C432-4948-ADC7-0617DB82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50C5-30E9-D948-AF51-7CC36B942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9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idx="4294967295"/>
          </p:nvPr>
        </p:nvSpPr>
        <p:spPr>
          <a:xfrm>
            <a:off x="119833" y="132133"/>
            <a:ext cx="3000000" cy="11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867" dirty="0"/>
              <a:t>Results</a:t>
            </a:r>
            <a:endParaRPr sz="5867"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34" y="1098201"/>
            <a:ext cx="7922735" cy="55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9833" y="1952334"/>
            <a:ext cx="3551200" cy="33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	</a:t>
            </a:r>
            <a:r>
              <a:rPr lang="en" sz="3467" dirty="0"/>
              <a:t>Genres</a:t>
            </a:r>
            <a:endParaRPr sz="2400" dirty="0"/>
          </a:p>
          <a:p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Moderate influence on success</a:t>
            </a:r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Best bet is an adventure movie</a:t>
            </a:r>
            <a:endParaRPr sz="2400" dirty="0"/>
          </a:p>
          <a:p>
            <a:pPr marL="609585" indent="-457189">
              <a:buSzPts val="1800"/>
              <a:buChar char="●"/>
            </a:pPr>
            <a:r>
              <a:rPr lang="en" sz="2400" dirty="0"/>
              <a:t>Can combine multiple genres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6516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415600" y="247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990"/>
            </a:pPr>
            <a:r>
              <a:rPr lang="en" sz="3493" dirty="0"/>
              <a:t>Big Budget = Big Earnings</a:t>
            </a:r>
            <a:endParaRPr sz="3493"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4" y="1271067"/>
            <a:ext cx="11785601" cy="541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23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7" y="1403233"/>
            <a:ext cx="6495367" cy="4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128367" y="172833"/>
            <a:ext cx="585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69" name="Google Shape;69;p15"/>
          <p:cNvSpPr txBox="1"/>
          <p:nvPr/>
        </p:nvSpPr>
        <p:spPr>
          <a:xfrm>
            <a:off x="2227000" y="284701"/>
            <a:ext cx="77380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467"/>
              <a:t>How valuable are the top performers?</a:t>
            </a:r>
            <a:endParaRPr sz="3467"/>
          </a:p>
        </p:txBody>
      </p:sp>
      <p:sp>
        <p:nvSpPr>
          <p:cNvPr id="70" name="Google Shape;70;p15"/>
          <p:cNvSpPr txBox="1"/>
          <p:nvPr/>
        </p:nvSpPr>
        <p:spPr>
          <a:xfrm>
            <a:off x="6904400" y="1871000"/>
            <a:ext cx="48404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57189">
              <a:buSzPts val="1800"/>
              <a:buChar char="●"/>
            </a:pPr>
            <a:r>
              <a:rPr lang="en" sz="2400"/>
              <a:t>Some performers were in movies that earned far more than their peers</a:t>
            </a:r>
            <a:endParaRPr sz="2400"/>
          </a:p>
          <a:p>
            <a:pPr marL="609585"/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Results may not be useful due to small sample size</a:t>
            </a:r>
            <a:endParaRPr sz="2400"/>
          </a:p>
          <a:p>
            <a:pPr marL="609585"/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Further research needed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108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833" y="1740000"/>
            <a:ext cx="3550139" cy="3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339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sz="3493"/>
              <a:t>Conclusions</a:t>
            </a:r>
            <a:endParaRPr sz="3493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273233" y="1321867"/>
            <a:ext cx="7993600" cy="49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r>
              <a:rPr lang="en" dirty="0"/>
              <a:t>The best performing genres, Adventure and Action, match Activision Blizzard’s top franchises: Warcraft, Call of Duty, and </a:t>
            </a:r>
            <a:r>
              <a:rPr lang="en" dirty="0" err="1"/>
              <a:t>Starcraft</a:t>
            </a:r>
            <a:endParaRPr dirty="0"/>
          </a:p>
          <a:p>
            <a:r>
              <a:rPr lang="en" dirty="0"/>
              <a:t>A big budget maximizes the chances of big returns</a:t>
            </a:r>
            <a:endParaRPr dirty="0"/>
          </a:p>
          <a:p>
            <a:r>
              <a:rPr lang="en" dirty="0"/>
              <a:t> Top performers are an uncertain bet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Future Improvements</a:t>
            </a:r>
            <a:endParaRPr dirty="0"/>
          </a:p>
          <a:p>
            <a:pPr>
              <a:spcBef>
                <a:spcPts val="1600"/>
              </a:spcBef>
            </a:pPr>
            <a:r>
              <a:rPr lang="en" dirty="0"/>
              <a:t>Utilize larger database &amp; modeling to examine earning potential resulting from top performers</a:t>
            </a:r>
            <a:endParaRPr dirty="0"/>
          </a:p>
          <a:p>
            <a:r>
              <a:rPr lang="en" dirty="0"/>
              <a:t>Examine what elements of production budgets are tied to success</a:t>
            </a:r>
            <a:endParaRPr dirty="0"/>
          </a:p>
          <a:p>
            <a:r>
              <a:rPr lang="en" dirty="0"/>
              <a:t>Look at the value of movies to promote sales of games, toys, </a:t>
            </a:r>
            <a:r>
              <a:rPr lang="en" dirty="0" err="1"/>
              <a:t>etc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86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845B-4AB6-F14B-B411-A25707FA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47FE-2293-F94C-B2DB-76ED540F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Descriptive analysis of recent movie data uncovered movie production criteria to optimize net earnings. We recommend: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600" dirty="0"/>
              <a:t>Producing an </a:t>
            </a:r>
            <a:r>
              <a:rPr lang="en-US" sz="3600" b="1" dirty="0"/>
              <a:t>Adventure</a:t>
            </a:r>
            <a:r>
              <a:rPr lang="en-US" sz="3600" dirty="0"/>
              <a:t> movie</a:t>
            </a:r>
          </a:p>
          <a:p>
            <a:r>
              <a:rPr lang="en-US" sz="3600" dirty="0"/>
              <a:t>Producing a </a:t>
            </a:r>
            <a:r>
              <a:rPr lang="en-US" sz="3600" b="1" dirty="0"/>
              <a:t>big budget </a:t>
            </a:r>
            <a:r>
              <a:rPr lang="en-US" sz="3600" dirty="0"/>
              <a:t>movie (&gt;$150 million)</a:t>
            </a:r>
          </a:p>
          <a:p>
            <a:r>
              <a:rPr lang="en-US" sz="3600" dirty="0"/>
              <a:t>Selecting </a:t>
            </a:r>
            <a:r>
              <a:rPr lang="en-US" sz="3600" b="1" dirty="0"/>
              <a:t>talent</a:t>
            </a:r>
            <a:r>
              <a:rPr lang="en-US" sz="3600" dirty="0"/>
              <a:t> from our curated list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83B8-6EF4-0C48-85DF-92F12F48C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CD94-72C9-994C-89ED-839655AE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14D1-D32B-EA42-BBF3-3472D409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Business Problem</a:t>
            </a:r>
          </a:p>
          <a:p>
            <a:r>
              <a:rPr lang="en-US" sz="3600" dirty="0"/>
              <a:t>Methods</a:t>
            </a:r>
          </a:p>
          <a:p>
            <a:r>
              <a:rPr lang="en-US" sz="3600" dirty="0"/>
              <a:t>Results</a:t>
            </a:r>
          </a:p>
          <a:p>
            <a:r>
              <a:rPr lang="en-US" sz="3600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4DA85-9E23-114A-ADD2-EB5614295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7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Which franchise can maximize net earnings?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65591-C503-E046-A4E7-43DDAF51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27" b="13950"/>
          <a:stretch/>
        </p:blipFill>
        <p:spPr>
          <a:xfrm>
            <a:off x="0" y="3015782"/>
            <a:ext cx="12229697" cy="3842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D6755-E466-3449-AE1F-CA67E70DB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8654" b="22196"/>
          <a:stretch/>
        </p:blipFill>
        <p:spPr>
          <a:xfrm>
            <a:off x="8364071" y="533449"/>
            <a:ext cx="3571995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Correlate genre with net earnings</a:t>
            </a:r>
          </a:p>
          <a:p>
            <a:r>
              <a:rPr lang="en-US" sz="3600" dirty="0"/>
              <a:t>Correlate budget with net earnings</a:t>
            </a:r>
          </a:p>
          <a:p>
            <a:r>
              <a:rPr lang="en-US" sz="3600" dirty="0"/>
              <a:t>Correlate talent with net earnings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42C67-A247-044C-83F0-B17FC7CEE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596" y="2810435"/>
            <a:ext cx="9696807" cy="39399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Adventure movies dominate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3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Big Budget = Big Earnings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E16F3-DB22-8542-A689-DCAFC3CE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98" y="2916936"/>
            <a:ext cx="9963603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84EA79-A90D-9F4C-BB14-A70F3A65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Top talent performs top of chart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CAB73-92EB-074C-96D3-3B564B89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18" y="2812676"/>
            <a:ext cx="9884964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DF5-FC1B-0A43-89A7-2FC694F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FA13D-780C-714D-ABC9-49A03F4E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2459" cy="4351338"/>
          </a:xfrm>
        </p:spPr>
        <p:txBody>
          <a:bodyPr>
            <a:normAutofit/>
          </a:bodyPr>
          <a:lstStyle/>
          <a:p>
            <a:r>
              <a:rPr lang="en-US" dirty="0"/>
              <a:t>Best performing genres map to Activision Blizzard’s top franchises: </a:t>
            </a:r>
            <a:r>
              <a:rPr lang="en-US" b="1" dirty="0" err="1"/>
              <a:t>WoWarcraft</a:t>
            </a:r>
            <a:r>
              <a:rPr lang="en-US" dirty="0"/>
              <a:t>, </a:t>
            </a:r>
            <a:r>
              <a:rPr lang="en-US" b="1" dirty="0" err="1"/>
              <a:t>Starcraft</a:t>
            </a:r>
            <a:r>
              <a:rPr lang="en-US" dirty="0"/>
              <a:t>, and </a:t>
            </a:r>
            <a:r>
              <a:rPr lang="en-US" b="1" dirty="0"/>
              <a:t>Candy Crush</a:t>
            </a:r>
          </a:p>
          <a:p>
            <a:r>
              <a:rPr lang="en-US" b="1" dirty="0"/>
              <a:t>Big budget </a:t>
            </a:r>
            <a:r>
              <a:rPr lang="en-US" dirty="0"/>
              <a:t>maximizes </a:t>
            </a:r>
            <a:r>
              <a:rPr lang="en-US" b="1" dirty="0"/>
              <a:t>big returns</a:t>
            </a:r>
          </a:p>
          <a:p>
            <a:r>
              <a:rPr lang="en-US" dirty="0"/>
              <a:t>Call </a:t>
            </a:r>
            <a:r>
              <a:rPr lang="en-US" b="1" dirty="0"/>
              <a:t>Ty Simpkins </a:t>
            </a:r>
            <a:r>
              <a:rPr lang="en-US" dirty="0"/>
              <a:t>agent now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Future Improvements</a:t>
            </a:r>
          </a:p>
          <a:p>
            <a:pPr>
              <a:spcBef>
                <a:spcPts val="1600"/>
              </a:spcBef>
            </a:pPr>
            <a:r>
              <a:rPr lang="en-US" dirty="0"/>
              <a:t>Correlate movie rating with net earnings</a:t>
            </a:r>
          </a:p>
          <a:p>
            <a:r>
              <a:rPr lang="en-US" dirty="0"/>
              <a:t>Integrate contribution of merchandise to net earnings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B4CD2-55EC-A647-A992-9FFBDD42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8654" b="22196"/>
          <a:stretch/>
        </p:blipFill>
        <p:spPr>
          <a:xfrm>
            <a:off x="8364070" y="533449"/>
            <a:ext cx="3576918" cy="988913"/>
          </a:xfrm>
          <a:prstGeom prst="rect">
            <a:avLst/>
          </a:prstGeom>
        </p:spPr>
      </p:pic>
      <p:pic>
        <p:nvPicPr>
          <p:cNvPr id="5" name="Google Shape;75;p16">
            <a:extLst>
              <a:ext uri="{FF2B5EF4-FFF2-40B4-BE49-F238E27FC236}">
                <a16:creationId xmlns:a16="http://schemas.microsoft.com/office/drawing/2014/main" id="{142E811F-573B-604E-9CCA-DCEB78ECB2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257" y="2170306"/>
            <a:ext cx="3550139" cy="39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53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299</Words>
  <Application>Microsoft Macintosh PowerPoint</Application>
  <PresentationFormat>Widescreen</PresentationFormat>
  <Paragraphs>70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Microsoft Makes a Movie</vt:lpstr>
      <vt:lpstr>Summary</vt:lpstr>
      <vt:lpstr>Outline</vt:lpstr>
      <vt:lpstr>Business Problem</vt:lpstr>
      <vt:lpstr>Methods</vt:lpstr>
      <vt:lpstr>Results</vt:lpstr>
      <vt:lpstr>Results</vt:lpstr>
      <vt:lpstr>Results</vt:lpstr>
      <vt:lpstr>Conclusions</vt:lpstr>
      <vt:lpstr>Thank you</vt:lpstr>
      <vt:lpstr>PowerPoint Presentation</vt:lpstr>
      <vt:lpstr>Results</vt:lpstr>
      <vt:lpstr>Big Budget = Big Earnings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Makes a Movie</dc:title>
  <dc:creator>Richard Hinds</dc:creator>
  <cp:lastModifiedBy>Richard Hinds</cp:lastModifiedBy>
  <cp:revision>28</cp:revision>
  <dcterms:created xsi:type="dcterms:W3CDTF">2022-01-27T01:13:43Z</dcterms:created>
  <dcterms:modified xsi:type="dcterms:W3CDTF">2022-01-27T02:16:42Z</dcterms:modified>
</cp:coreProperties>
</file>